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66" r:id="rId6"/>
    <p:sldId id="268" r:id="rId7"/>
    <p:sldId id="267" r:id="rId8"/>
    <p:sldId id="270" r:id="rId9"/>
    <p:sldId id="272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94" r:id="rId19"/>
    <p:sldId id="293" r:id="rId20"/>
    <p:sldId id="292" r:id="rId21"/>
    <p:sldId id="282" r:id="rId22"/>
    <p:sldId id="288" r:id="rId23"/>
    <p:sldId id="287" r:id="rId24"/>
    <p:sldId id="281" r:id="rId25"/>
    <p:sldId id="286" r:id="rId26"/>
    <p:sldId id="291" r:id="rId27"/>
    <p:sldId id="290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vill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428604"/>
            <a:ext cx="75724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Геметюбинская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ОТКРЫТЫЙ УРОК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3 «В» КЛАССЕ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ОКРУЖАЮЩЕМУ МИРУ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ТЕМУ: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«ПРИРОДА И НАША БЕЗОПАСНОСТЬ»</a:t>
            </a:r>
          </a:p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Кл/рук. С.Б.НУРЛУБАЕВА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ib-priroda-fo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e5c59c2cc6bce93bca9f0a4cb33477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93" y="0"/>
            <a:ext cx="9163293" cy="70692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anita-pantherina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хомор-вонючий-белая-поганка-лат.-Amanita-viro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ezdo9dWoAAOcP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ib-priroda-fo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4296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1650" indent="-45720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Правила безопасного сбора грибов:</a:t>
            </a:r>
          </a:p>
          <a:p>
            <a:pPr marL="501650" indent="-457200">
              <a:buFont typeface="Trebuchet MS" pitchFamily="34" charset="0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собирайте грибы , которые не знаете .</a:t>
            </a:r>
          </a:p>
          <a:p>
            <a:pPr marL="501650" indent="-457200">
              <a:buFont typeface="Trebuchet MS" pitchFamily="34" charset="0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собирайте те грибы в которых вы    сомневаетесь .</a:t>
            </a:r>
          </a:p>
          <a:p>
            <a:pPr marL="501650" indent="-457200">
              <a:buFont typeface="Trebuchet MS" pitchFamily="34" charset="0"/>
              <a:buAutoNum type="arabicPeriod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01650" indent="-457200">
              <a:buFont typeface="Trebuchet MS" pitchFamily="34" charset="0"/>
              <a:buAutoNum type="arabicPeriod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01650" indent="-457200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01650" indent="-457200">
              <a:buFont typeface="Trebuchet MS" pitchFamily="34" charset="0"/>
              <a:buAutoNum type="arabicPeriod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01650" indent="-457200">
              <a:buFont typeface="Trebuchet MS" pitchFamily="34" charset="0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Пополняете свои знания о грибах  – тогда и сомнений не будет.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00x1153_1344560_[www.ArtFile.ru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00x1153_1344560_[www.ArtFile.ru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1" descr="5628d69367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757242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00x1153_1344560_[www.ArtFile.ru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lant-field-meadow-flower-produce-botany-blooming-yellow-flora-wildflower-species-evening-primrose-flowering-plant-eschscholzia-californica-ranunculus-acris-annual-plant-meadow-buttercup-tall-buttercup-giant-bu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928670"/>
            <a:ext cx="6858047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00x1153_1344560_[www.ArtFile.ru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foto-kak-viglyadit-voroniy-glaz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642918"/>
            <a:ext cx="6786610" cy="508995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00x1153_1344560_[www.ArtFile.ru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aa005e265ea82999f27fdc2263a443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785794"/>
            <a:ext cx="6929454" cy="51970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643050"/>
            <a:ext cx="438153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МЕТЕОРОЛОГИ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2.</a:t>
            </a: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ЗООЛОГИ</a:t>
            </a:r>
            <a:endParaRPr lang="ru-RU" sz="4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286256"/>
            <a:ext cx="79296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3.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БОТАНИКИ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4.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МИКОЛОГИ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00x1153_1344560_[www.ArtFile.ru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1071546"/>
            <a:ext cx="6715172" cy="4929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2920" indent="-457200" algn="ctr"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БЕЗОПАСНОГО СБОРА РАСТЕНИЙ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02920" indent="-457200"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рвите растения , которые не знаете .</a:t>
            </a:r>
          </a:p>
          <a:p>
            <a:pPr marL="502920" indent="-457200"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Никогда не берите в рот плоды или другие части растений, если хотя бы немного сомневаетесь в том, что они съедобны.</a:t>
            </a:r>
          </a:p>
          <a:p>
            <a:pPr marL="502920" indent="-457200"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Пополняете свои знания о растениях – тогда и сомнений не будет.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571612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ФИЗМИНУТКА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00x1153_1344560_[www.ArtFile.ru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5" descr="i?id=edd30a1ec89c2356730b9de26e5ea27a&amp;n=33&amp;h=190&amp;w=2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00372"/>
            <a:ext cx="3786214" cy="3509966"/>
          </a:xfrm>
          <a:prstGeom prst="rect">
            <a:avLst/>
          </a:prstGeom>
          <a:noFill/>
        </p:spPr>
      </p:pic>
      <p:pic>
        <p:nvPicPr>
          <p:cNvPr id="4" name="Picture 7" descr="i?id=c2405ade1b011986e74316d7ca3345ef&amp;n=33&amp;h=190&amp;w=2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000372"/>
            <a:ext cx="3838604" cy="3457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00x1153_1344560_[www.ArtFile.ru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9-9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643314"/>
            <a:ext cx="4250725" cy="2835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allery_1036938_4301_1038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714752"/>
            <a:ext cx="4066800" cy="271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YeF7qf_s73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14290"/>
            <a:ext cx="428795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ochemu-koshek-nelzya-obizhat-e15482809123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5" y="214290"/>
            <a:ext cx="3643338" cy="348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00x1153_1344560_[www.ArtFile.ru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785794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безопасного сбора растений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071546"/>
            <a:ext cx="7572428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42976" y="1285860"/>
            <a:ext cx="7072362" cy="4278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01650" indent="-45720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Правила безопасного общения с животными: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01650" indent="-457200">
              <a:buFont typeface="Trebuchet MS" pitchFamily="34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игры с домашними животными помой руки</a:t>
            </a:r>
          </a:p>
          <a:p>
            <a:pPr marL="501650" indent="-457200">
              <a:buFont typeface="Trebuchet MS" pitchFamily="34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Нельзя гладить незнакомых собак и кошек</a:t>
            </a:r>
          </a:p>
          <a:p>
            <a:pPr marL="501650" indent="-457200">
              <a:buFont typeface="Trebuchet MS" pitchFamily="34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Нельзя убегать от собаки</a:t>
            </a:r>
          </a:p>
          <a:p>
            <a:pPr marL="501650" indent="-457200">
              <a:buFont typeface="Trebuchet MS" pitchFamily="34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тебя укусила собака, сразу обратись в больницу</a:t>
            </a:r>
          </a:p>
          <a:p>
            <a:pPr marL="501650" indent="-457200">
              <a:buFont typeface="Trebuchet MS" pitchFamily="34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Соблюдайте осторожность в лесу и змея вас не укусит. Если произошел укус- обратитесь к врачу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00x1153_1344560_[www.ArtFile.ru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8" y="1214422"/>
            <a:ext cx="6929486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СОЗДАНИЕ ПЛАКАТА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00x1153_1344560_[www.ArtFile.ru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1714488"/>
            <a:ext cx="7143800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</a:p>
          <a:p>
            <a:pPr algn="ctr"/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00x1153_1344560_[www.ArtFile.ru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1357298"/>
            <a:ext cx="6572296" cy="4572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ДОМАШНЯЯ РАБОТА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00x1153_1344560_[www.ArtFile.ru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1071546"/>
            <a:ext cx="7215238" cy="392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НАГРАЖДЕНИЕ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28625" y="142875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800" smtClean="0">
                <a:latin typeface="Arial" charset="0"/>
                <a:cs typeface="Arial" charset="0"/>
              </a:rPr>
              <a:t/>
            </a:r>
            <a:br>
              <a:rPr lang="ru-RU" altLang="ru-RU" sz="800" smtClean="0">
                <a:latin typeface="Arial" charset="0"/>
                <a:cs typeface="Arial" charset="0"/>
              </a:rPr>
            </a:br>
            <a:endParaRPr lang="ru-RU" altLang="ru-RU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14500" y="285750"/>
          <a:ext cx="5500685" cy="6480174"/>
        </p:xfrm>
        <a:graphic>
          <a:graphicData uri="http://schemas.openxmlformats.org/drawingml/2006/table">
            <a:tbl>
              <a:tblPr/>
              <a:tblGrid>
                <a:gridCol w="609455"/>
                <a:gridCol w="609455"/>
                <a:gridCol w="610753"/>
                <a:gridCol w="610753"/>
                <a:gridCol w="615952"/>
                <a:gridCol w="615952"/>
                <a:gridCol w="609455"/>
                <a:gridCol w="609455"/>
                <a:gridCol w="609455"/>
              </a:tblGrid>
              <a:tr h="714269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31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269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269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4269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269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51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57438" y="285750"/>
          <a:ext cx="3671886" cy="731838"/>
        </p:xfrm>
        <a:graphic>
          <a:graphicData uri="http://schemas.openxmlformats.org/drawingml/2006/table">
            <a:tbl>
              <a:tblPr/>
              <a:tblGrid>
                <a:gridCol w="609383"/>
                <a:gridCol w="610681"/>
                <a:gridCol w="610681"/>
                <a:gridCol w="615879"/>
                <a:gridCol w="615879"/>
                <a:gridCol w="609383"/>
              </a:tblGrid>
              <a:tr h="7318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928938" y="1000125"/>
          <a:ext cx="4281488" cy="731838"/>
        </p:xfrm>
        <a:graphic>
          <a:graphicData uri="http://schemas.openxmlformats.org/drawingml/2006/table">
            <a:tbl>
              <a:tblPr/>
              <a:tblGrid>
                <a:gridCol w="610712"/>
                <a:gridCol w="610712"/>
                <a:gridCol w="615911"/>
                <a:gridCol w="615911"/>
                <a:gridCol w="609414"/>
                <a:gridCol w="609414"/>
                <a:gridCol w="609414"/>
              </a:tblGrid>
              <a:tr h="7318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357438" y="1714500"/>
          <a:ext cx="3671886" cy="731838"/>
        </p:xfrm>
        <a:graphic>
          <a:graphicData uri="http://schemas.openxmlformats.org/drawingml/2006/table">
            <a:tbl>
              <a:tblPr/>
              <a:tblGrid>
                <a:gridCol w="609383"/>
                <a:gridCol w="610681"/>
                <a:gridCol w="610681"/>
                <a:gridCol w="615879"/>
                <a:gridCol w="615879"/>
                <a:gridCol w="609383"/>
              </a:tblGrid>
              <a:tr h="7318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928938" y="2428875"/>
          <a:ext cx="3671886" cy="731838"/>
        </p:xfrm>
        <a:graphic>
          <a:graphicData uri="http://schemas.openxmlformats.org/drawingml/2006/table">
            <a:tbl>
              <a:tblPr/>
              <a:tblGrid>
                <a:gridCol w="610681"/>
                <a:gridCol w="610681"/>
                <a:gridCol w="615879"/>
                <a:gridCol w="615879"/>
                <a:gridCol w="609383"/>
                <a:gridCol w="609383"/>
              </a:tblGrid>
              <a:tr h="7318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14500" y="3143250"/>
          <a:ext cx="4281488" cy="731838"/>
        </p:xfrm>
        <a:graphic>
          <a:graphicData uri="http://schemas.openxmlformats.org/drawingml/2006/table">
            <a:tbl>
              <a:tblPr/>
              <a:tblGrid>
                <a:gridCol w="609414"/>
                <a:gridCol w="609414"/>
                <a:gridCol w="610712"/>
                <a:gridCol w="610712"/>
                <a:gridCol w="615911"/>
                <a:gridCol w="615911"/>
                <a:gridCol w="609414"/>
              </a:tblGrid>
              <a:tr h="7318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714500" y="3857625"/>
          <a:ext cx="3055937" cy="731838"/>
        </p:xfrm>
        <a:graphic>
          <a:graphicData uri="http://schemas.openxmlformats.org/drawingml/2006/table">
            <a:tbl>
              <a:tblPr/>
              <a:tblGrid>
                <a:gridCol w="609369"/>
                <a:gridCol w="609369"/>
                <a:gridCol w="610667"/>
                <a:gridCol w="610667"/>
                <a:gridCol w="615865"/>
              </a:tblGrid>
              <a:tr h="7318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714500" y="5286375"/>
          <a:ext cx="1830387" cy="731838"/>
        </p:xfrm>
        <a:graphic>
          <a:graphicData uri="http://schemas.openxmlformats.org/drawingml/2006/table">
            <a:tbl>
              <a:tblPr/>
              <a:tblGrid>
                <a:gridCol w="609696"/>
                <a:gridCol w="609696"/>
                <a:gridCol w="610995"/>
              </a:tblGrid>
              <a:tr h="7318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071813" y="4500563"/>
            <a:ext cx="366712" cy="75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endParaRPr lang="ru-RU" altLang="ru-RU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071813" y="5857875"/>
            <a:ext cx="401072" cy="75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altLang="ru-RU" sz="32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endParaRPr lang="ru-RU" altLang="ru-RU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" name="Рисунок 17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3500438"/>
            <a:ext cx="264320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ll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928670"/>
            <a:ext cx="77153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ПРИРОДА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И           ОПАСНОСТЬ?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artistic-nature-31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</p:spPr>
      </p:pic>
      <p:pic>
        <p:nvPicPr>
          <p:cNvPr id="7" name="Picture 5" descr="molni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85926"/>
            <a:ext cx="7143800" cy="46963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4414" y="500042"/>
            <a:ext cx="6357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Гроза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artistic-nature-31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5" y="0"/>
            <a:ext cx="935834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500042"/>
            <a:ext cx="8001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350" indent="-34290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Правила безопасности во время грозы:</a:t>
            </a:r>
          </a:p>
          <a:p>
            <a:pPr marL="387350" indent="-342900">
              <a:buFont typeface="Trebuchet MS" pitchFamily="34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Нельзя прятаться во время грозы под высокие деревья, особенно отдельно стоящие</a:t>
            </a:r>
          </a:p>
          <a:p>
            <a:pPr marL="387350" indent="-342900">
              <a:buFont typeface="Trebuchet MS" pitchFamily="34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Нельзя купаться во время грозы</a:t>
            </a:r>
          </a:p>
          <a:p>
            <a:pPr marL="387350" indent="-342900">
              <a:buFont typeface="Trebuchet MS" pitchFamily="34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Нельзя находится возле металлических предметов и прикрываться от дождя металлическими предметами.</a:t>
            </a:r>
          </a:p>
          <a:p>
            <a:pPr marL="387350" indent="-342900">
              <a:buFont typeface="Trebuchet MS" pitchFamily="34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пользуйся сотовым телефоном во время грозы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artistic-nature-31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642918"/>
            <a:ext cx="6858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-500098" y="0"/>
            <a:ext cx="979347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 ребятами отдыхали у реки, на краю деревни.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Вдруг сгустились тучи, и вскоре пошёл сильный дождь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началась гроза.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Серёжа не испугался и продолжал купаться. 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брата – Олег и Петя – убежали домой.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Коля и Андрей спрятались под высоким деревом, 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стоявшим на краю деревни.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Игорь прикрылся от дождя листом железа, 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который нашёл на берегу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 я забрался в густые заросли кустарника.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artistic-nature-31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642918"/>
            <a:ext cx="6858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-500098" y="0"/>
            <a:ext cx="979347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 ребятами отдыхали у реки, на краю деревни.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Вдруг сгустились тучи, и вскоре пошёл сильный дождь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началась гроза.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Серёжа не испугался и продолжал купаться. 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брата – Олег и Петя – убежали домой.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Коля и Андрей спрятались под высоким деревом, 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стоявшим на краю деревни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Игорь прикрылся от дождя листом железа, 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который нашёл на берегу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 я забрался в густые заросли кустарника.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iby_stok_photo-resizer.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414</Words>
  <PresentationFormat>Экран (4:3)</PresentationFormat>
  <Paragraphs>126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PROGRESS</dc:creator>
  <cp:lastModifiedBy>PROGRESS</cp:lastModifiedBy>
  <cp:revision>30</cp:revision>
  <dcterms:created xsi:type="dcterms:W3CDTF">2021-01-30T19:35:43Z</dcterms:created>
  <dcterms:modified xsi:type="dcterms:W3CDTF">2021-01-31T21:56:18Z</dcterms:modified>
</cp:coreProperties>
</file>