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5" r:id="rId5"/>
    <p:sldId id="266" r:id="rId6"/>
    <p:sldId id="268" r:id="rId7"/>
    <p:sldId id="267" r:id="rId8"/>
    <p:sldId id="270" r:id="rId9"/>
    <p:sldId id="272" r:id="rId10"/>
    <p:sldId id="271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94" r:id="rId19"/>
    <p:sldId id="293" r:id="rId20"/>
    <p:sldId id="292" r:id="rId21"/>
    <p:sldId id="282" r:id="rId22"/>
    <p:sldId id="288" r:id="rId23"/>
    <p:sldId id="287" r:id="rId24"/>
    <p:sldId id="281" r:id="rId25"/>
    <p:sldId id="286" r:id="rId26"/>
    <p:sldId id="291" r:id="rId27"/>
    <p:sldId id="290" r:id="rId28"/>
    <p:sldId id="289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vill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5786" y="428604"/>
            <a:ext cx="7572428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       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МКОУ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Геметюбинская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СОШ»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ОТКРЫТЫЙ УРОК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3 «В» КЛАССЕ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 ОКРУЖАЮЩЕМУ МИРУ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 ТЕМУ: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«ПРИРОДА И НАША БЕЗОПАСНОСТЬ»</a:t>
            </a:r>
          </a:p>
          <a:p>
            <a:endParaRPr lang="ru-RU" dirty="0" smtClean="0"/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Кл/рук. С.Б.НУРЛУБАЕВА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rib-priroda-fon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e5c59c2cc6bce93bca9f0a4cb33477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293" y="0"/>
            <a:ext cx="9163293" cy="706927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manita-pantherina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7" y="0"/>
            <a:ext cx="912372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Мухомор-вонючий-белая-поганка-лат.-Amanita-viros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Eezdo9dWoAAOcP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7166"/>
            <a:ext cx="9144000" cy="650083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rib-priroda-fon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7158" y="214290"/>
            <a:ext cx="8429684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1650" indent="-457200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Правила безопасного сбора грибов:</a:t>
            </a:r>
          </a:p>
          <a:p>
            <a:pPr marL="501650" indent="-457200">
              <a:buFont typeface="Trebuchet MS" pitchFamily="34" charset="0"/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Не собирайте грибы , которые не знаете .</a:t>
            </a:r>
          </a:p>
          <a:p>
            <a:pPr marL="501650" indent="-457200">
              <a:buFont typeface="Trebuchet MS" pitchFamily="34" charset="0"/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Не собирайте те грибы в которых вы    сомневаетесь .</a:t>
            </a:r>
          </a:p>
          <a:p>
            <a:pPr marL="501650" indent="-457200">
              <a:buFont typeface="Trebuchet MS" pitchFamily="34" charset="0"/>
              <a:buAutoNum type="arabicPeriod"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01650" indent="-457200">
              <a:buFont typeface="Trebuchet MS" pitchFamily="34" charset="0"/>
              <a:buAutoNum type="arabicPeriod"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01650" indent="-457200"/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01650" indent="-457200">
              <a:buFont typeface="Trebuchet MS" pitchFamily="34" charset="0"/>
              <a:buAutoNum type="arabicPeriod"/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01650" indent="-457200">
              <a:buFont typeface="Trebuchet MS" pitchFamily="34" charset="0"/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Пополняете свои знания о грибах  – тогда и сомнений не будет.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100x1153_1344560_[www.ArtFile.ru]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00x1153_1344560_[www.ArtFile.ru]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11" descr="5628d693671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857232"/>
            <a:ext cx="7572428" cy="52149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00x1153_1344560_[www.ArtFile.ru]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plant-field-meadow-flower-produce-botany-blooming-yellow-flora-wildflower-species-evening-primrose-flowering-plant-eschscholzia-californica-ranunculus-acris-annual-plant-meadow-buttercup-tall-buttercup-giant-butt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852" y="928670"/>
            <a:ext cx="6858047" cy="514353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00x1153_1344560_[www.ArtFile.ru]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foto-kak-viglyadit-voroniy-glaz-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414" y="642918"/>
            <a:ext cx="6786610" cy="508995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00x1153_1344560_[www.ArtFile.ru]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aa005e265ea82999f27fdc2263a4434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4414" y="785794"/>
            <a:ext cx="6929454" cy="519709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686" y="1643050"/>
            <a:ext cx="4381530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714348" y="642918"/>
            <a:ext cx="7643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4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МЕТЕОРОЛОГИ</a:t>
            </a:r>
            <a:r>
              <a:rPr 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2.</a:t>
            </a:r>
            <a:r>
              <a:rPr lang="ru-RU" sz="4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ЗООЛОГИ</a:t>
            </a:r>
            <a:endParaRPr lang="ru-RU" sz="4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4286256"/>
            <a:ext cx="792961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          3.</a:t>
            </a:r>
            <a:r>
              <a:rPr lang="ru-RU" sz="4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БОТАНИКИ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4.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МИКОЛОГИ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00x1153_1344560_[www.ArtFile.ru]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14414" y="1071546"/>
            <a:ext cx="6715172" cy="49292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02920" indent="-457200" algn="ctr">
              <a:defRPr/>
            </a:pP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ПРАВИЛА БЕЗОПАСНОГО СБОРА РАСТЕНИЙ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02920" indent="-457200">
              <a:buFont typeface="+mj-lt"/>
              <a:buAutoNum type="arabicPeriod"/>
              <a:defRPr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рвите растения , которые не знаете .</a:t>
            </a:r>
          </a:p>
          <a:p>
            <a:pPr marL="502920" indent="-457200">
              <a:buFont typeface="+mj-lt"/>
              <a:buAutoNum type="arabicPeriod"/>
              <a:defRPr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Никогда не берите в рот плоды или другие части растений, если хотя бы немного сомневаетесь в том, что они съедобны.</a:t>
            </a:r>
          </a:p>
          <a:p>
            <a:pPr marL="502920" indent="-457200">
              <a:buFont typeface="+mj-lt"/>
              <a:buAutoNum type="arabicPeriod"/>
              <a:defRPr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Пополняете свои знания о растениях – тогда и сомнений не будет.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4546" y="1571612"/>
            <a:ext cx="5214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ФИЗМИНУТКА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00x1153_1344560_[www.ArtFile.ru]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5" descr="i?id=edd30a1ec89c2356730b9de26e5ea27a&amp;n=33&amp;h=190&amp;w=2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000372"/>
            <a:ext cx="3786214" cy="3509966"/>
          </a:xfrm>
          <a:prstGeom prst="rect">
            <a:avLst/>
          </a:prstGeom>
          <a:noFill/>
        </p:spPr>
      </p:pic>
      <p:pic>
        <p:nvPicPr>
          <p:cNvPr id="4" name="Picture 7" descr="i?id=c2405ade1b011986e74316d7ca3345ef&amp;n=33&amp;h=190&amp;w=25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3000372"/>
            <a:ext cx="3838604" cy="3457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00x1153_1344560_[www.ArtFile.ru]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9-97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3643314"/>
            <a:ext cx="4250725" cy="28355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gallery_1036938_4301_10381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2" y="3714752"/>
            <a:ext cx="4066800" cy="271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YeF7qf_s73c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214290"/>
            <a:ext cx="4287955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Pochemu-koshek-nelzya-obizhat-e1548280912324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6315" y="214290"/>
            <a:ext cx="3643338" cy="3482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00x1153_1344560_[www.ArtFile.ru]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2976" y="785794"/>
            <a:ext cx="714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 безопасного сбора растений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1071546"/>
            <a:ext cx="7572428" cy="3571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142976" y="1285860"/>
            <a:ext cx="7072362" cy="427809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501650" indent="-45720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Правила безопасного общения с животными: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01650" indent="-457200">
              <a:buFont typeface="Trebuchet MS" pitchFamily="34" charset="0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После игры с домашними животными помой руки</a:t>
            </a:r>
          </a:p>
          <a:p>
            <a:pPr marL="501650" indent="-457200">
              <a:buFont typeface="Trebuchet MS" pitchFamily="34" charset="0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Нельзя гладить незнакомых собак и кошек</a:t>
            </a:r>
          </a:p>
          <a:p>
            <a:pPr marL="501650" indent="-457200">
              <a:buFont typeface="Trebuchet MS" pitchFamily="34" charset="0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Нельзя убегать от собаки</a:t>
            </a:r>
          </a:p>
          <a:p>
            <a:pPr marL="501650" indent="-457200">
              <a:buFont typeface="Trebuchet MS" pitchFamily="34" charset="0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Если тебя укусила собака, сразу обратись в больницу</a:t>
            </a:r>
          </a:p>
          <a:p>
            <a:pPr marL="501650" indent="-457200">
              <a:buFont typeface="Trebuchet MS" pitchFamily="34" charset="0"/>
              <a:buAutoNum type="arabicPeriod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Соблюдайте осторожность в лесу и змея вас не укусит. Если произошел укус- обратитесь к врачу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00x1153_1344560_[www.ArtFile.ru]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28728" y="1214422"/>
            <a:ext cx="6929486" cy="33575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b="1" dirty="0" smtClean="0">
                <a:latin typeface="Times New Roman" pitchFamily="18" charset="0"/>
                <a:cs typeface="Times New Roman" pitchFamily="18" charset="0"/>
              </a:rPr>
              <a:t>СОЗДАНИЕ ПЛАКАТА</a:t>
            </a:r>
            <a:endParaRPr lang="ru-RU" sz="8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00x1153_1344560_[www.ArtFile.ru]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1538" y="1714488"/>
            <a:ext cx="7143800" cy="30718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Составление </a:t>
            </a:r>
          </a:p>
          <a:p>
            <a:pPr algn="ctr"/>
            <a:r>
              <a:rPr lang="ru-RU" sz="8000" b="1" dirty="0" err="1" smtClean="0">
                <a:latin typeface="Times New Roman" pitchFamily="18" charset="0"/>
                <a:cs typeface="Times New Roman" pitchFamily="18" charset="0"/>
              </a:rPr>
              <a:t>синквейна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00x1153_1344560_[www.ArtFile.ru]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14414" y="1357298"/>
            <a:ext cx="6572296" cy="4572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ДОМАШНЯЯ РАБОТА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100x1153_1344560_[www.ArtFile.ru]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71538" y="1071546"/>
            <a:ext cx="7215238" cy="39290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НАГРАЖДЕНИЕ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428625" y="142875"/>
            <a:ext cx="7772400" cy="14700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ru-RU" altLang="ru-RU" sz="800" smtClean="0">
                <a:latin typeface="Arial" charset="0"/>
                <a:cs typeface="Arial" charset="0"/>
              </a:rPr>
              <a:t/>
            </a:r>
            <a:br>
              <a:rPr lang="ru-RU" altLang="ru-RU" sz="800" smtClean="0">
                <a:latin typeface="Arial" charset="0"/>
                <a:cs typeface="Arial" charset="0"/>
              </a:rPr>
            </a:br>
            <a:endParaRPr lang="ru-RU" altLang="ru-RU" smtClean="0"/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ru-RU" altLang="ru-RU">
              <a:latin typeface="Calibri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714500" y="285750"/>
          <a:ext cx="5500685" cy="6480174"/>
        </p:xfrm>
        <a:graphic>
          <a:graphicData uri="http://schemas.openxmlformats.org/drawingml/2006/table">
            <a:tbl>
              <a:tblPr/>
              <a:tblGrid>
                <a:gridCol w="609455"/>
                <a:gridCol w="609455"/>
                <a:gridCol w="610753"/>
                <a:gridCol w="610753"/>
                <a:gridCol w="615952"/>
                <a:gridCol w="615952"/>
                <a:gridCol w="609455"/>
                <a:gridCol w="609455"/>
                <a:gridCol w="609455"/>
              </a:tblGrid>
              <a:tr h="714269">
                <a:tc rowSpan="4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15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3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26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7315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3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269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269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14269">
                <a:tc gridSpan="2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269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5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1519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3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24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9" marR="685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357438" y="285750"/>
          <a:ext cx="3671886" cy="731838"/>
        </p:xfrm>
        <a:graphic>
          <a:graphicData uri="http://schemas.openxmlformats.org/drawingml/2006/table">
            <a:tbl>
              <a:tblPr/>
              <a:tblGrid>
                <a:gridCol w="609383"/>
                <a:gridCol w="610681"/>
                <a:gridCol w="610681"/>
                <a:gridCol w="615879"/>
                <a:gridCol w="615879"/>
                <a:gridCol w="609383"/>
              </a:tblGrid>
              <a:tr h="7318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м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л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я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928938" y="1000125"/>
          <a:ext cx="4281488" cy="731838"/>
        </p:xfrm>
        <a:graphic>
          <a:graphicData uri="http://schemas.openxmlformats.org/drawingml/2006/table">
            <a:tbl>
              <a:tblPr/>
              <a:tblGrid>
                <a:gridCol w="610712"/>
                <a:gridCol w="610712"/>
                <a:gridCol w="615911"/>
                <a:gridCol w="615911"/>
                <a:gridCol w="609414"/>
                <a:gridCol w="609414"/>
                <a:gridCol w="609414"/>
              </a:tblGrid>
              <a:tr h="7318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г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к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357438" y="1714500"/>
          <a:ext cx="3671886" cy="731838"/>
        </p:xfrm>
        <a:graphic>
          <a:graphicData uri="http://schemas.openxmlformats.org/drawingml/2006/table">
            <a:tbl>
              <a:tblPr/>
              <a:tblGrid>
                <a:gridCol w="609383"/>
                <a:gridCol w="610681"/>
                <a:gridCol w="610681"/>
                <a:gridCol w="615879"/>
                <a:gridCol w="615879"/>
                <a:gridCol w="609383"/>
              </a:tblGrid>
              <a:tr h="7318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г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latin typeface="Times New Roman"/>
                          <a:ea typeface="Calibri"/>
                          <a:cs typeface="Times New Roman"/>
                        </a:rPr>
                        <a:t>д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latin typeface="Times New Roman"/>
                          <a:ea typeface="Calibri"/>
                          <a:cs typeface="Times New Roman"/>
                        </a:rPr>
                        <a:t>ю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к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928938" y="2428875"/>
          <a:ext cx="3671886" cy="731838"/>
        </p:xfrm>
        <a:graphic>
          <a:graphicData uri="http://schemas.openxmlformats.org/drawingml/2006/table">
            <a:tbl>
              <a:tblPr/>
              <a:tblGrid>
                <a:gridCol w="610681"/>
                <a:gridCol w="610681"/>
                <a:gridCol w="615879"/>
                <a:gridCol w="615879"/>
                <a:gridCol w="609383"/>
                <a:gridCol w="609383"/>
              </a:tblGrid>
              <a:tr h="7318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б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к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1" marR="6857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714500" y="3143250"/>
          <a:ext cx="4281488" cy="731838"/>
        </p:xfrm>
        <a:graphic>
          <a:graphicData uri="http://schemas.openxmlformats.org/drawingml/2006/table">
            <a:tbl>
              <a:tblPr/>
              <a:tblGrid>
                <a:gridCol w="609414"/>
                <a:gridCol w="609414"/>
                <a:gridCol w="610712"/>
                <a:gridCol w="610712"/>
                <a:gridCol w="615911"/>
                <a:gridCol w="615911"/>
                <a:gridCol w="609414"/>
              </a:tblGrid>
              <a:tr h="7318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л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latin typeface="Times New Roman"/>
                          <a:ea typeface="Calibri"/>
                          <a:cs typeface="Times New Roman"/>
                        </a:rPr>
                        <a:t>д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latin typeface="Times New Roman"/>
                          <a:ea typeface="Calibri"/>
                          <a:cs typeface="Times New Roman"/>
                        </a:rPr>
                        <a:t>ы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latin typeface="Times New Roman"/>
                          <a:ea typeface="Calibri"/>
                          <a:cs typeface="Times New Roman"/>
                        </a:rPr>
                        <a:t>ш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и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5" marR="685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1714500" y="3857625"/>
          <a:ext cx="3055937" cy="731838"/>
        </p:xfrm>
        <a:graphic>
          <a:graphicData uri="http://schemas.openxmlformats.org/drawingml/2006/table">
            <a:tbl>
              <a:tblPr/>
              <a:tblGrid>
                <a:gridCol w="609369"/>
                <a:gridCol w="609369"/>
                <a:gridCol w="610667"/>
                <a:gridCol w="610667"/>
                <a:gridCol w="615865"/>
              </a:tblGrid>
              <a:tr h="7318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я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0" marR="68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г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0" marR="68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0" marR="68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latin typeface="Times New Roman"/>
                          <a:ea typeface="Calibri"/>
                          <a:cs typeface="Times New Roman"/>
                        </a:rPr>
                        <a:t>д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0" marR="68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а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70" marR="6857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1714500" y="5286375"/>
          <a:ext cx="1830387" cy="731838"/>
        </p:xfrm>
        <a:graphic>
          <a:graphicData uri="http://schemas.openxmlformats.org/drawingml/2006/table">
            <a:tbl>
              <a:tblPr/>
              <a:tblGrid>
                <a:gridCol w="609696"/>
                <a:gridCol w="609696"/>
                <a:gridCol w="610995"/>
              </a:tblGrid>
              <a:tr h="73183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к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607" marR="68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о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607" marR="68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607" marR="6860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3071813" y="4500563"/>
            <a:ext cx="366712" cy="752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endParaRPr lang="ru-RU" altLang="ru-RU" sz="24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3071813" y="5857875"/>
            <a:ext cx="401072" cy="752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lnSpc>
                <a:spcPct val="150000"/>
              </a:lnSpc>
            </a:pPr>
            <a:r>
              <a:rPr lang="ru-RU" altLang="ru-RU" sz="3200" b="1" dirty="0" err="1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ь</a:t>
            </a:r>
            <a:endParaRPr lang="ru-RU" altLang="ru-RU" sz="24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8" name="Рисунок 17" descr="unnam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72198" y="3500438"/>
            <a:ext cx="2643206" cy="2643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vill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034" y="928670"/>
            <a:ext cx="7715304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ПРИРОДА</a:t>
            </a:r>
          </a:p>
          <a:p>
            <a:pPr algn="ctr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И           ОПАСНОСТЬ?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 descr="artistic-nature-3169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14346" y="0"/>
            <a:ext cx="9358346" cy="6858000"/>
          </a:xfrm>
          <a:prstGeom prst="rect">
            <a:avLst/>
          </a:prstGeom>
        </p:spPr>
      </p:pic>
      <p:pic>
        <p:nvPicPr>
          <p:cNvPr id="7" name="Picture 5" descr="molniy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785926"/>
            <a:ext cx="7143800" cy="4696387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214414" y="500042"/>
            <a:ext cx="63579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Гроза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 descr="artistic-nature-3169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14345" y="0"/>
            <a:ext cx="9358346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8596" y="500042"/>
            <a:ext cx="800105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7350" indent="-34290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Правила безопасности во время грозы:</a:t>
            </a:r>
          </a:p>
          <a:p>
            <a:pPr marL="387350" indent="-342900">
              <a:buFont typeface="Trebuchet MS" pitchFamily="34" charset="0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Нельзя прятаться во время грозы под высокие деревья, особенно отдельно стоящие</a:t>
            </a:r>
          </a:p>
          <a:p>
            <a:pPr marL="387350" indent="-342900">
              <a:buFont typeface="Trebuchet MS" pitchFamily="34" charset="0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Нельзя купаться во время грозы</a:t>
            </a:r>
          </a:p>
          <a:p>
            <a:pPr marL="387350" indent="-342900">
              <a:buFont typeface="Trebuchet MS" pitchFamily="34" charset="0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Нельзя находится возле металлических предметов и прикрываться от дождя металлическими предметами.</a:t>
            </a:r>
          </a:p>
          <a:p>
            <a:pPr marL="387350" indent="-342900">
              <a:buFont typeface="Trebuchet MS" pitchFamily="34" charset="0"/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 пользуйся сотовым телефоном во время грозы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 descr="artistic-nature-3169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14346" y="0"/>
            <a:ext cx="9358346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57224" y="642918"/>
            <a:ext cx="68580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-500098" y="0"/>
            <a:ext cx="9793476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с ребятами отдыхали у реки, на краю деревни.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Вдруг сгустились тучи, и вскоре пошёл сильный дождь</a:t>
            </a:r>
          </a:p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началась гроза.</a:t>
            </a: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Серёжа не испугался и продолжал купаться. </a:t>
            </a: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Два брата – Олег и Петя – убежали домой.</a:t>
            </a: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Коля и Андрей спрятались под высоким деревом, </a:t>
            </a: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стоявшим на краю деревни.</a:t>
            </a: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Игорь прикрылся от дождя листом железа, </a:t>
            </a: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который нашёл на берегу</a:t>
            </a: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А я забрался в густые заросли кустарника.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 descr="artistic-nature-3169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14346" y="0"/>
            <a:ext cx="9358346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57224" y="642918"/>
            <a:ext cx="68580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-500098" y="0"/>
            <a:ext cx="9793476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Мы с ребятами отдыхали у реки, на краю деревни.</a:t>
            </a:r>
            <a:endParaRPr lang="ru-RU" sz="28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Вдруг сгустились тучи, и вскоре пошёл сильный дождь</a:t>
            </a:r>
          </a:p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началась гроза.</a:t>
            </a: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Серёжа не испугался и продолжал купаться. </a:t>
            </a: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Два брата – Олег и Петя – убежали домой.</a:t>
            </a: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Коля и Андрей спрятались под высоким деревом, </a:t>
            </a: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стоявшим на краю деревни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Игорь прикрылся от дождя листом железа, </a:t>
            </a: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который нашёл на берегу</a:t>
            </a:r>
          </a:p>
          <a:p>
            <a:pPr marL="0" marR="0" lvl="0" indent="539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А я забрался в густые заросли кустарника.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riby_stok_photo-resizer.r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414</Words>
  <PresentationFormat>Экран (4:3)</PresentationFormat>
  <Paragraphs>126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PROGRESS</dc:creator>
  <cp:lastModifiedBy>PROGRESS</cp:lastModifiedBy>
  <cp:revision>30</cp:revision>
  <dcterms:created xsi:type="dcterms:W3CDTF">2021-01-30T19:35:43Z</dcterms:created>
  <dcterms:modified xsi:type="dcterms:W3CDTF">2021-01-31T21:56:18Z</dcterms:modified>
</cp:coreProperties>
</file>